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7010400" cy="9296400"/>
  <p:embeddedFontLst>
    <p:embeddedFont>
      <p:font typeface="Play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YYKba0pKdaXUO5JzEWYEu/83P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Play"/>
              <a:buNone/>
            </a:pPr>
            <a:r>
              <a:rPr b="1" i="1" lang="en-US" sz="6600">
                <a:solidFill>
                  <a:srgbClr val="FF0000"/>
                </a:solidFill>
              </a:rPr>
              <a:t>Membership is the Lifeblood of Our Order!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198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200"/>
              <a:t>Recruiting – James Funaro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</a:pPr>
            <a:r>
              <a:rPr b="1" i="1" lang="en-US" sz="6600"/>
              <a:t>Agenda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en-US" sz="4000"/>
              <a:t>How Important is Membership?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b="1" i="1" sz="4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en-US" sz="4000"/>
              <a:t>Do We Have a Winning Culture?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b="1" i="1" sz="4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en-US" sz="4000"/>
              <a:t>Quick Start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9425" y="4581850"/>
            <a:ext cx="2039675" cy="20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i="1" lang="en-US"/>
              <a:t>Point I</a:t>
            </a:r>
            <a:endParaRPr/>
          </a:p>
        </p:txBody>
      </p:sp>
      <p:pic>
        <p:nvPicPr>
          <p:cNvPr id="98" name="Google Shape;98;p3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2903488" y="236488"/>
            <a:ext cx="6385025" cy="63850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en-US" sz="4000"/>
              <a:t>The Importance of Membership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b="1" i="1" sz="4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en-US" sz="4000"/>
              <a:t>Why Do We Have Quotas?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b="1" i="1" sz="4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en-US" sz="4000"/>
              <a:t>Startling Statistics!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/>
        </p:nvSpPr>
        <p:spPr>
          <a:xfrm>
            <a:off x="0" y="0"/>
            <a:ext cx="10237800" cy="61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 million Catholic men are not members of a Catholic men’s organization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Char char="•"/>
            </a:pPr>
            <a:r>
              <a:rPr b="1" i="1" lang="en-US"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 million men in the USA say they are willing to join the Knights of Columbus!!!</a:t>
            </a:r>
            <a:endParaRPr/>
          </a:p>
          <a:p>
            <a: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47% of members report they joined the Order because they were invited </a:t>
            </a:r>
            <a:endParaRPr/>
          </a:p>
          <a:p>
            <a: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33% of us have never asked men to join</a:t>
            </a:r>
            <a:endParaRPr b="1" i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9425" y="4581850"/>
            <a:ext cx="2039675" cy="20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5"/>
          <p:cNvPicPr preferRelativeResize="0"/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-39425" y="-728925"/>
            <a:ext cx="12231424" cy="82891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</a:pPr>
            <a:r>
              <a:rPr b="1" i="1" lang="en-US" sz="6600"/>
              <a:t>Point II</a:t>
            </a:r>
            <a:endParaRPr/>
          </a:p>
        </p:txBody>
      </p:sp>
      <p:sp>
        <p:nvSpPr>
          <p:cNvPr id="112" name="Google Shape;112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b="1" i="1" lang="en-US" sz="4000"/>
              <a:t>A Winning Culture Is Essential To Success!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i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en-US"/>
              <a:t>Appreciation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en-US"/>
              <a:t>Alignment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en-US"/>
              <a:t>Belonging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en-US"/>
              <a:t>Trust</a:t>
            </a:r>
            <a:endParaRPr/>
          </a:p>
          <a:p>
            <a:pPr indent="-254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4000"/>
              <a:buChar char="•"/>
            </a:pPr>
            <a:r>
              <a:rPr b="1" i="1" lang="en-US" sz="4000" u="sng">
                <a:solidFill>
                  <a:srgbClr val="FF0000"/>
                </a:solidFill>
              </a:rPr>
              <a:t>Leadership!!!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</a:pPr>
            <a:r>
              <a:rPr b="1" i="1" lang="en-US" sz="6600"/>
              <a:t>Points</a:t>
            </a:r>
            <a:endParaRPr/>
          </a:p>
        </p:txBody>
      </p:sp>
      <p:sp>
        <p:nvSpPr>
          <p:cNvPr id="118" name="Google Shape;118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en-US"/>
              <a:t>INSPIRE Growth and Create a Winning Culture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i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en-US"/>
              <a:t>Be a Support &amp; Resource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i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en-US"/>
              <a:t>Hold Councils Responsible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i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en-US"/>
              <a:t>Help councils Plan The Fraternal Year</a:t>
            </a:r>
            <a:endParaRPr/>
          </a:p>
        </p:txBody>
      </p:sp>
      <p:pic>
        <p:nvPicPr>
          <p:cNvPr id="119" name="Google Shape;11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9425" y="4581850"/>
            <a:ext cx="2039675" cy="20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</a:pPr>
            <a:r>
              <a:rPr b="1" i="1" lang="en-US" sz="6600"/>
              <a:t>Point III</a:t>
            </a:r>
            <a:endParaRPr/>
          </a:p>
        </p:txBody>
      </p:sp>
      <p:sp>
        <p:nvSpPr>
          <p:cNvPr id="125" name="Google Shape;125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en-US" sz="4000"/>
              <a:t>QUICK START!!!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 i="1"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1" lang="en-US" sz="3200"/>
              <a:t>You can’t win Star Council/District/COH in JUL/AUG, but you can lose it!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 i="1"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1" lang="en-US" sz="3200"/>
              <a:t>We will have 4 designated Church </a:t>
            </a:r>
            <a:endParaRPr b="1" i="1"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1" lang="en-US" sz="3200"/>
              <a:t>Drive Weekends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i="1" sz="2000"/>
          </a:p>
        </p:txBody>
      </p:sp>
      <p:pic>
        <p:nvPicPr>
          <p:cNvPr id="126" name="Google Shape;126;p7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2903488" y="236488"/>
            <a:ext cx="6385025" cy="638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 txBox="1"/>
          <p:nvPr>
            <p:ph type="title"/>
          </p:nvPr>
        </p:nvSpPr>
        <p:spPr>
          <a:xfrm>
            <a:off x="642450" y="414375"/>
            <a:ext cx="109071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</a:pPr>
            <a:r>
              <a:rPr b="1" i="1" lang="en-US" sz="6600"/>
              <a:t>Gen. Norman Schwarzkopf</a:t>
            </a:r>
            <a:endParaRPr/>
          </a:p>
        </p:txBody>
      </p:sp>
      <p:sp>
        <p:nvSpPr>
          <p:cNvPr id="132" name="Google Shape;132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</a:pPr>
            <a:r>
              <a:rPr i="1" lang="en-US" sz="6000"/>
              <a:t>When placed in command, take charge!</a:t>
            </a:r>
            <a:endParaRPr/>
          </a:p>
        </p:txBody>
      </p:sp>
      <p:pic>
        <p:nvPicPr>
          <p:cNvPr id="133" name="Google Shape;13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9425" y="4581850"/>
            <a:ext cx="2039675" cy="20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2024-06-11T12:13:37Z</dcterms:created>
  <dc:creator>James Funaro</dc:creator>
</cp:coreProperties>
</file>